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83941" autoAdjust="0"/>
  </p:normalViewPr>
  <p:slideViewPr>
    <p:cSldViewPr showGuides="1">
      <p:cViewPr varScale="1">
        <p:scale>
          <a:sx n="95" d="100"/>
          <a:sy n="95" d="100"/>
        </p:scale>
        <p:origin x="1380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52B38-26DD-4CE6-9DE6-38642D6D93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8DFF7-732E-44A3-9C13-0E39B18A9636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Have </a:t>
          </a:r>
          <a:r>
            <a:rPr lang="en-US" b="0" i="0" u="none" strike="noStrike" cap="none" baseline="0" noProof="0" dirty="0">
              <a:latin typeface="Corbel"/>
            </a:rPr>
            <a:t>constant dry eyes</a:t>
          </a:r>
          <a:endParaRPr lang="en-US" dirty="0"/>
        </a:p>
      </dgm:t>
    </dgm:pt>
    <dgm:pt modelId="{4FBD38AC-BE8D-4419-84E7-82ED23C473AE}" type="parTrans" cxnId="{C167D32C-9078-4D94-B6ED-0EF6039B3902}">
      <dgm:prSet/>
      <dgm:spPr/>
      <dgm:t>
        <a:bodyPr/>
        <a:lstStyle/>
        <a:p>
          <a:endParaRPr lang="en-US"/>
        </a:p>
      </dgm:t>
    </dgm:pt>
    <dgm:pt modelId="{E7CD8AD0-5D6F-4F0E-AC0E-6D98B9CE7172}" type="sibTrans" cxnId="{C167D32C-9078-4D94-B6ED-0EF6039B3902}">
      <dgm:prSet/>
      <dgm:spPr/>
      <dgm:t>
        <a:bodyPr/>
        <a:lstStyle/>
        <a:p>
          <a:endParaRPr lang="en-US"/>
        </a:p>
      </dgm:t>
    </dgm:pt>
    <dgm:pt modelId="{FAD3E6DA-7422-413C-93A4-65500958275F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Have a constant runny nose</a:t>
          </a:r>
          <a:endParaRPr lang="en-US" dirty="0"/>
        </a:p>
      </dgm:t>
    </dgm:pt>
    <dgm:pt modelId="{07A5CC3D-29BA-409B-A86C-4111B88372EB}" type="parTrans" cxnId="{D0B0FC2D-1726-40E0-931A-95BFA57E6CA2}">
      <dgm:prSet/>
      <dgm:spPr/>
      <dgm:t>
        <a:bodyPr/>
        <a:lstStyle/>
        <a:p>
          <a:endParaRPr lang="en-US"/>
        </a:p>
      </dgm:t>
    </dgm:pt>
    <dgm:pt modelId="{E34ACB3E-F655-4835-8C10-2DC240F620FB}" type="sibTrans" cxnId="{D0B0FC2D-1726-40E0-931A-95BFA57E6CA2}">
      <dgm:prSet/>
      <dgm:spPr/>
      <dgm:t>
        <a:bodyPr/>
        <a:lstStyle/>
        <a:p>
          <a:endParaRPr lang="en-US"/>
        </a:p>
      </dgm:t>
    </dgm:pt>
    <dgm:pt modelId="{F8B7011D-5CE3-46EB-8B74-9076C5968E04}" type="pres">
      <dgm:prSet presAssocID="{0BE52B38-26DD-4CE6-9DE6-38642D6D93C7}" presName="diagram" presStyleCnt="0">
        <dgm:presLayoutVars>
          <dgm:dir/>
          <dgm:resizeHandles val="exact"/>
        </dgm:presLayoutVars>
      </dgm:prSet>
      <dgm:spPr/>
    </dgm:pt>
    <dgm:pt modelId="{4A62F70C-743E-473B-924E-EA08A6F21F7E}" type="pres">
      <dgm:prSet presAssocID="{B358DFF7-732E-44A3-9C13-0E39B18A9636}" presName="node" presStyleLbl="node1" presStyleIdx="0" presStyleCnt="2">
        <dgm:presLayoutVars>
          <dgm:bulletEnabled val="1"/>
        </dgm:presLayoutVars>
      </dgm:prSet>
      <dgm:spPr/>
    </dgm:pt>
    <dgm:pt modelId="{F1D04D94-B7A4-4CF6-A7B7-7D5B22023368}" type="pres">
      <dgm:prSet presAssocID="{E7CD8AD0-5D6F-4F0E-AC0E-6D98B9CE7172}" presName="sibTrans" presStyleCnt="0"/>
      <dgm:spPr/>
    </dgm:pt>
    <dgm:pt modelId="{683A78C8-5673-472D-B041-949AA2A0C3AD}" type="pres">
      <dgm:prSet presAssocID="{FAD3E6DA-7422-413C-93A4-65500958275F}" presName="node" presStyleLbl="node1" presStyleIdx="1" presStyleCnt="2">
        <dgm:presLayoutVars>
          <dgm:bulletEnabled val="1"/>
        </dgm:presLayoutVars>
      </dgm:prSet>
      <dgm:spPr/>
    </dgm:pt>
  </dgm:ptLst>
  <dgm:cxnLst>
    <dgm:cxn modelId="{1D202321-C010-422E-9949-0B922FBDE78A}" type="presOf" srcId="{FAD3E6DA-7422-413C-93A4-65500958275F}" destId="{683A78C8-5673-472D-B041-949AA2A0C3AD}" srcOrd="0" destOrd="0" presId="urn:microsoft.com/office/officeart/2005/8/layout/default"/>
    <dgm:cxn modelId="{C167D32C-9078-4D94-B6ED-0EF6039B3902}" srcId="{0BE52B38-26DD-4CE6-9DE6-38642D6D93C7}" destId="{B358DFF7-732E-44A3-9C13-0E39B18A9636}" srcOrd="0" destOrd="0" parTransId="{4FBD38AC-BE8D-4419-84E7-82ED23C473AE}" sibTransId="{E7CD8AD0-5D6F-4F0E-AC0E-6D98B9CE7172}"/>
    <dgm:cxn modelId="{D0B0FC2D-1726-40E0-931A-95BFA57E6CA2}" srcId="{0BE52B38-26DD-4CE6-9DE6-38642D6D93C7}" destId="{FAD3E6DA-7422-413C-93A4-65500958275F}" srcOrd="1" destOrd="0" parTransId="{07A5CC3D-29BA-409B-A86C-4111B88372EB}" sibTransId="{E34ACB3E-F655-4835-8C10-2DC240F620FB}"/>
    <dgm:cxn modelId="{02A3F039-FAA4-4BF0-8468-4FDECB46D17B}" type="presOf" srcId="{0BE52B38-26DD-4CE6-9DE6-38642D6D93C7}" destId="{F8B7011D-5CE3-46EB-8B74-9076C5968E04}" srcOrd="0" destOrd="0" presId="urn:microsoft.com/office/officeart/2005/8/layout/default"/>
    <dgm:cxn modelId="{9A4308E6-279A-4616-914E-3560428B8C58}" type="presOf" srcId="{B358DFF7-732E-44A3-9C13-0E39B18A9636}" destId="{4A62F70C-743E-473B-924E-EA08A6F21F7E}" srcOrd="0" destOrd="0" presId="urn:microsoft.com/office/officeart/2005/8/layout/default"/>
    <dgm:cxn modelId="{BE209958-FDA0-481C-857D-324955EB30B2}" type="presParOf" srcId="{F8B7011D-5CE3-46EB-8B74-9076C5968E04}" destId="{4A62F70C-743E-473B-924E-EA08A6F21F7E}" srcOrd="0" destOrd="0" presId="urn:microsoft.com/office/officeart/2005/8/layout/default"/>
    <dgm:cxn modelId="{DB5368B2-2D9C-4E3F-BD37-CBCCA6EC2E71}" type="presParOf" srcId="{F8B7011D-5CE3-46EB-8B74-9076C5968E04}" destId="{F1D04D94-B7A4-4CF6-A7B7-7D5B22023368}" srcOrd="1" destOrd="0" presId="urn:microsoft.com/office/officeart/2005/8/layout/default"/>
    <dgm:cxn modelId="{F27DC954-E3E1-4AC4-B8F7-4C09BCF7DF45}" type="presParOf" srcId="{F8B7011D-5CE3-46EB-8B74-9076C5968E04}" destId="{683A78C8-5673-472D-B041-949AA2A0C3A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FDA55-1E3A-42D0-9D62-D2C6E7A67F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FF333-AA3B-42AE-8849-11801117CC65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Learn about Juneteenth</a:t>
          </a:r>
          <a:r>
            <a:rPr lang="en-US" b="0" i="0" u="none" strike="noStrike" cap="none" baseline="0" noProof="0" dirty="0">
              <a:latin typeface="Corbel"/>
            </a:rPr>
            <a:t> </a:t>
          </a:r>
          <a:endParaRPr lang="en-US" dirty="0"/>
        </a:p>
      </dgm:t>
    </dgm:pt>
    <dgm:pt modelId="{6C1E1CD0-9F85-4199-B390-F3C71669AA31}" type="parTrans" cxnId="{E175B6E2-0EE4-4DF4-9D1A-5322A192D8B6}">
      <dgm:prSet/>
      <dgm:spPr/>
      <dgm:t>
        <a:bodyPr/>
        <a:lstStyle/>
        <a:p>
          <a:endParaRPr lang="en-US"/>
        </a:p>
      </dgm:t>
    </dgm:pt>
    <dgm:pt modelId="{3133CA3C-36FB-4838-A8AA-34BB39585BD9}" type="sibTrans" cxnId="{E175B6E2-0EE4-4DF4-9D1A-5322A192D8B6}">
      <dgm:prSet/>
      <dgm:spPr/>
      <dgm:t>
        <a:bodyPr/>
        <a:lstStyle/>
        <a:p>
          <a:endParaRPr lang="en-US"/>
        </a:p>
      </dgm:t>
    </dgm:pt>
    <dgm:pt modelId="{5CEDB269-E29D-4FF4-AB01-207F931F293D}">
      <dgm:prSet phldrT="[Text]" phldr="0"/>
      <dgm:spPr/>
      <dgm:t>
        <a:bodyPr/>
        <a:lstStyle/>
        <a:p>
          <a:pPr rtl="0"/>
          <a:r>
            <a:rPr lang="en-US" dirty="0">
              <a:latin typeface="Corbel"/>
            </a:rPr>
            <a:t>Discuss its Importance</a:t>
          </a:r>
          <a:endParaRPr lang="en-US" dirty="0"/>
        </a:p>
      </dgm:t>
    </dgm:pt>
    <dgm:pt modelId="{BAE9716D-C7E8-4BAA-B628-2737B06CCB6F}" type="parTrans" cxnId="{D039FF05-01E8-4E0E-B61A-1993F4D2712F}">
      <dgm:prSet/>
      <dgm:spPr/>
      <dgm:t>
        <a:bodyPr/>
        <a:lstStyle/>
        <a:p>
          <a:endParaRPr lang="en-US"/>
        </a:p>
      </dgm:t>
    </dgm:pt>
    <dgm:pt modelId="{1F8D2E1F-26C7-44AA-B246-5AB58F229836}" type="sibTrans" cxnId="{D039FF05-01E8-4E0E-B61A-1993F4D2712F}">
      <dgm:prSet/>
      <dgm:spPr/>
      <dgm:t>
        <a:bodyPr/>
        <a:lstStyle/>
        <a:p>
          <a:endParaRPr lang="en-US"/>
        </a:p>
      </dgm:t>
    </dgm:pt>
    <dgm:pt modelId="{88CBF652-F6CF-419F-A6B3-958BE5125FA0}" type="pres">
      <dgm:prSet presAssocID="{BC0FDA55-1E3A-42D0-9D62-D2C6E7A67FF0}" presName="diagram" presStyleCnt="0">
        <dgm:presLayoutVars>
          <dgm:dir/>
          <dgm:resizeHandles val="exact"/>
        </dgm:presLayoutVars>
      </dgm:prSet>
      <dgm:spPr/>
    </dgm:pt>
    <dgm:pt modelId="{ED2AD749-7A62-4686-887B-52F8ED57D691}" type="pres">
      <dgm:prSet presAssocID="{C5DFF333-AA3B-42AE-8849-11801117CC65}" presName="node" presStyleLbl="node1" presStyleIdx="0" presStyleCnt="2">
        <dgm:presLayoutVars>
          <dgm:bulletEnabled val="1"/>
        </dgm:presLayoutVars>
      </dgm:prSet>
      <dgm:spPr/>
    </dgm:pt>
    <dgm:pt modelId="{B0583488-0095-4E30-8E33-078D2E0D7FD6}" type="pres">
      <dgm:prSet presAssocID="{3133CA3C-36FB-4838-A8AA-34BB39585BD9}" presName="sibTrans" presStyleCnt="0"/>
      <dgm:spPr/>
    </dgm:pt>
    <dgm:pt modelId="{98BD6EE3-B13A-4E3C-A2F3-5FD3194BA2CE}" type="pres">
      <dgm:prSet presAssocID="{5CEDB269-E29D-4FF4-AB01-207F931F293D}" presName="node" presStyleLbl="node1" presStyleIdx="1" presStyleCnt="2">
        <dgm:presLayoutVars>
          <dgm:bulletEnabled val="1"/>
        </dgm:presLayoutVars>
      </dgm:prSet>
      <dgm:spPr/>
    </dgm:pt>
  </dgm:ptLst>
  <dgm:cxnLst>
    <dgm:cxn modelId="{D039FF05-01E8-4E0E-B61A-1993F4D2712F}" srcId="{BC0FDA55-1E3A-42D0-9D62-D2C6E7A67FF0}" destId="{5CEDB269-E29D-4FF4-AB01-207F931F293D}" srcOrd="1" destOrd="0" parTransId="{BAE9716D-C7E8-4BAA-B628-2737B06CCB6F}" sibTransId="{1F8D2E1F-26C7-44AA-B246-5AB58F229836}"/>
    <dgm:cxn modelId="{88590348-FFE4-4AED-87A4-9B93C82CE941}" type="presOf" srcId="{BC0FDA55-1E3A-42D0-9D62-D2C6E7A67FF0}" destId="{88CBF652-F6CF-419F-A6B3-958BE5125FA0}" srcOrd="0" destOrd="0" presId="urn:microsoft.com/office/officeart/2005/8/layout/default"/>
    <dgm:cxn modelId="{EC7B5152-9A42-440F-A7CE-1D967F820949}" type="presOf" srcId="{5CEDB269-E29D-4FF4-AB01-207F931F293D}" destId="{98BD6EE3-B13A-4E3C-A2F3-5FD3194BA2CE}" srcOrd="0" destOrd="0" presId="urn:microsoft.com/office/officeart/2005/8/layout/default"/>
    <dgm:cxn modelId="{EA9624BF-5428-4284-AA61-3884FE527628}" type="presOf" srcId="{C5DFF333-AA3B-42AE-8849-11801117CC65}" destId="{ED2AD749-7A62-4686-887B-52F8ED57D691}" srcOrd="0" destOrd="0" presId="urn:microsoft.com/office/officeart/2005/8/layout/default"/>
    <dgm:cxn modelId="{E175B6E2-0EE4-4DF4-9D1A-5322A192D8B6}" srcId="{BC0FDA55-1E3A-42D0-9D62-D2C6E7A67FF0}" destId="{C5DFF333-AA3B-42AE-8849-11801117CC65}" srcOrd="0" destOrd="0" parTransId="{6C1E1CD0-9F85-4199-B390-F3C71669AA31}" sibTransId="{3133CA3C-36FB-4838-A8AA-34BB39585BD9}"/>
    <dgm:cxn modelId="{A4D441F9-56B7-4162-BF10-18A7650C7967}" type="presParOf" srcId="{88CBF652-F6CF-419F-A6B3-958BE5125FA0}" destId="{ED2AD749-7A62-4686-887B-52F8ED57D691}" srcOrd="0" destOrd="0" presId="urn:microsoft.com/office/officeart/2005/8/layout/default"/>
    <dgm:cxn modelId="{00B2A6B7-DC94-4DA1-80BB-F9CAF0E55070}" type="presParOf" srcId="{88CBF652-F6CF-419F-A6B3-958BE5125FA0}" destId="{B0583488-0095-4E30-8E33-078D2E0D7FD6}" srcOrd="1" destOrd="0" presId="urn:microsoft.com/office/officeart/2005/8/layout/default"/>
    <dgm:cxn modelId="{CB495D97-3211-4F8A-AABB-F1ABC734A149}" type="presParOf" srcId="{88CBF652-F6CF-419F-A6B3-958BE5125FA0}" destId="{98BD6EE3-B13A-4E3C-A2F3-5FD3194BA2C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2F70C-743E-473B-924E-EA08A6F21F7E}">
      <dsp:nvSpPr>
        <dsp:cNvPr id="0" name=""/>
        <dsp:cNvSpPr/>
      </dsp:nvSpPr>
      <dsp:spPr>
        <a:xfrm>
          <a:off x="627980" y="1034"/>
          <a:ext cx="3163639" cy="1898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orbel"/>
            </a:rPr>
            <a:t>Have </a:t>
          </a:r>
          <a:r>
            <a:rPr lang="en-US" sz="3800" b="0" i="0" u="none" strike="noStrike" kern="1200" cap="none" baseline="0" noProof="0" dirty="0">
              <a:latin typeface="Corbel"/>
            </a:rPr>
            <a:t>constant dry eyes</a:t>
          </a:r>
          <a:endParaRPr lang="en-US" sz="3800" kern="1200" dirty="0"/>
        </a:p>
      </dsp:txBody>
      <dsp:txXfrm>
        <a:off x="627980" y="1034"/>
        <a:ext cx="3163639" cy="1898183"/>
      </dsp:txXfrm>
    </dsp:sp>
    <dsp:sp modelId="{683A78C8-5673-472D-B041-949AA2A0C3AD}">
      <dsp:nvSpPr>
        <dsp:cNvPr id="0" name=""/>
        <dsp:cNvSpPr/>
      </dsp:nvSpPr>
      <dsp:spPr>
        <a:xfrm>
          <a:off x="627980" y="2215581"/>
          <a:ext cx="3163639" cy="1898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orbel"/>
            </a:rPr>
            <a:t>Have a constant runny nose</a:t>
          </a:r>
          <a:endParaRPr lang="en-US" sz="3800" kern="1200" dirty="0"/>
        </a:p>
      </dsp:txBody>
      <dsp:txXfrm>
        <a:off x="627980" y="2215581"/>
        <a:ext cx="3163639" cy="1898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AD749-7A62-4686-887B-52F8ED57D691}">
      <dsp:nvSpPr>
        <dsp:cNvPr id="0" name=""/>
        <dsp:cNvSpPr/>
      </dsp:nvSpPr>
      <dsp:spPr>
        <a:xfrm>
          <a:off x="1115" y="752793"/>
          <a:ext cx="4348688" cy="260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Corbel"/>
            </a:rPr>
            <a:t>Learn about Juneteenth</a:t>
          </a:r>
          <a:r>
            <a:rPr lang="en-US" sz="6100" b="0" i="0" u="none" strike="noStrike" kern="1200" cap="none" baseline="0" noProof="0" dirty="0">
              <a:latin typeface="Corbel"/>
            </a:rPr>
            <a:t> </a:t>
          </a:r>
          <a:endParaRPr lang="en-US" sz="6100" kern="1200" dirty="0"/>
        </a:p>
      </dsp:txBody>
      <dsp:txXfrm>
        <a:off x="1115" y="752793"/>
        <a:ext cx="4348688" cy="2609212"/>
      </dsp:txXfrm>
    </dsp:sp>
    <dsp:sp modelId="{98BD6EE3-B13A-4E3C-A2F3-5FD3194BA2CE}">
      <dsp:nvSpPr>
        <dsp:cNvPr id="0" name=""/>
        <dsp:cNvSpPr/>
      </dsp:nvSpPr>
      <dsp:spPr>
        <a:xfrm>
          <a:off x="4784671" y="752793"/>
          <a:ext cx="4348688" cy="2609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latin typeface="Corbel"/>
            </a:rPr>
            <a:t>Discuss its Importance</a:t>
          </a:r>
          <a:endParaRPr lang="en-US" sz="6100" kern="1200" dirty="0"/>
        </a:p>
      </dsp:txBody>
      <dsp:txXfrm>
        <a:off x="4784671" y="752793"/>
        <a:ext cx="4348688" cy="2609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7/28/2022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7/28/2022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7:12</a:t>
            </a:r>
          </a:p>
          <a:p>
            <a:r>
              <a:rPr lang="en-US" dirty="0"/>
              <a:t>https://www.youtube.com/watch?v=6FX-Iisvrj8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below to complete a brief survey: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7/28/2022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7/28/2022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6FX-Iisvrj8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Juneteenth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 err="1"/>
              <a:t>Student</a:t>
            </a: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&amp; human services</a:t>
            </a:r>
          </a:p>
          <a:p>
            <a:r>
              <a:rPr lang="it-IT" dirty="0"/>
              <a:t>Office of human relations, diversity &amp; equity</a:t>
            </a:r>
          </a:p>
          <a:p>
            <a:endParaRPr lang="it-IT" dirty="0"/>
          </a:p>
          <a:p>
            <a:r>
              <a:rPr lang="it-IT" dirty="0"/>
              <a:t>June 2022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7D1D9C-D9E8-FDD7-E247-DC284529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228600"/>
            <a:ext cx="5654801" cy="624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04126-3418-4AE3-97AE-018CED88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 dirty="0"/>
              <a:t>Human Relations, Diversity &amp; Equity </a:t>
            </a:r>
          </a:p>
        </p:txBody>
      </p:sp>
    </p:spTree>
    <p:extLst>
      <p:ext uri="{BB962C8B-B14F-4D97-AF65-F5344CB8AC3E}">
        <p14:creationId xmlns:p14="http://schemas.microsoft.com/office/powerpoint/2010/main" val="11501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A4F45D64-2DCF-FB52-2470-F9DDC33D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13" y="685800"/>
            <a:ext cx="5334000" cy="533400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  <a:miter lim="8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B6A49-99DF-4B24-AC1D-F53BCE04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/>
              <a:t>Teacher Feedback Survey</a:t>
            </a:r>
          </a:p>
        </p:txBody>
      </p:sp>
    </p:spTree>
    <p:extLst>
      <p:ext uri="{BB962C8B-B14F-4D97-AF65-F5344CB8AC3E}">
        <p14:creationId xmlns:p14="http://schemas.microsoft.com/office/powerpoint/2010/main" val="352448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C7823AF-2311-4029-B776-9971B7C7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/>
          <a:lstStyle/>
          <a:p>
            <a:r>
              <a:rPr lang="en-US" dirty="0"/>
              <a:t>Would You Rather...</a:t>
            </a: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8EA743-B75D-482B-A919-3DB9C74BC6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7180" y="1905001"/>
            <a:ext cx="4114800" cy="4114800"/>
          </a:xfrm>
          <a:noFill/>
        </p:spPr>
      </p:pic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C94606ED-A519-45B6-B316-F2C5A3787C9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29350" y="1905000"/>
          <a:ext cx="441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6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F0CE-97BD-4F05-8527-86D845F8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0E916F8-D97E-40A1-9C59-75A074EC1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85185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1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111A-2980-4B77-BD85-4AF05873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</p:spPr>
        <p:txBody>
          <a:bodyPr anchor="b">
            <a:normAutofit/>
          </a:bodyPr>
          <a:lstStyle/>
          <a:p>
            <a:r>
              <a:rPr lang="en-US" dirty="0"/>
              <a:t>What is Juneteenth?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A770280-3FF6-466A-8501-0E6FB592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81" y="2960360"/>
            <a:ext cx="4419599" cy="200408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EE0A-7C03-4454-81DB-35682CCFA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184" y="1655404"/>
            <a:ext cx="5504028" cy="4744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sz="2200" dirty="0"/>
              <a:t>Refers to June 19, 1865 when enslaved people in Texas were first made aware that they had been declared free under the terms of the 1862 Emancipation Proclamation.</a:t>
            </a:r>
          </a:p>
          <a:p>
            <a:pPr marL="0" indent="0">
              <a:buNone/>
            </a:pPr>
            <a:endParaRPr lang="en-US" sz="2200" dirty="0"/>
          </a:p>
          <a:p>
            <a:pPr marL="223520" indent="-223520"/>
            <a:r>
              <a:rPr lang="en-US" sz="2200" dirty="0"/>
              <a:t>Currently, it is a holiday celebrated on June 19 to commemorate the emancipation of enslaved people in the US. </a:t>
            </a:r>
          </a:p>
          <a:p>
            <a:pPr marL="0" indent="0">
              <a:buNone/>
            </a:pPr>
            <a:endParaRPr lang="en-US" sz="2200" dirty="0"/>
          </a:p>
          <a:p>
            <a:pPr marL="223520" indent="-223520"/>
            <a:r>
              <a:rPr lang="en-US" sz="2200" dirty="0"/>
              <a:t>The holiday was first celebrated in Texas</a:t>
            </a:r>
          </a:p>
        </p:txBody>
      </p:sp>
    </p:spTree>
    <p:extLst>
      <p:ext uri="{BB962C8B-B14F-4D97-AF65-F5344CB8AC3E}">
        <p14:creationId xmlns:p14="http://schemas.microsoft.com/office/powerpoint/2010/main" val="22366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CAEB-6601-489A-9380-E706F01D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/>
          <a:p>
            <a:r>
              <a:rPr lang="en-US" dirty="0"/>
              <a:t>Why All Americans Should Honor Juneteenth</a:t>
            </a:r>
          </a:p>
        </p:txBody>
      </p:sp>
      <p:pic>
        <p:nvPicPr>
          <p:cNvPr id="6" name="Online Media 5" title="Why all Americans should honor Juneteenth">
            <a:hlinkClick r:id="" action="ppaction://media"/>
            <a:extLst>
              <a:ext uri="{FF2B5EF4-FFF2-40B4-BE49-F238E27FC236}">
                <a16:creationId xmlns:a16="http://schemas.microsoft.com/office/drawing/2014/main" id="{DBC988F9-E76F-7B02-2F7E-504752D562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97409" y="1600200"/>
            <a:ext cx="6308808" cy="35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778130-4034-49F9-AA11-A4EB0FFD7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vert="horz" lIns="91440" tIns="45720" rIns="91440" bIns="45720" rtlCol="0">
            <a:normAutofit/>
          </a:bodyPr>
          <a:lstStyle/>
          <a:p>
            <a:pPr marL="223520" indent="-223520"/>
            <a:r>
              <a:rPr lang="en-US"/>
              <a:t>Did you know about Juneteenth?</a:t>
            </a:r>
          </a:p>
          <a:p>
            <a:pPr marL="223520" indent="-223520"/>
            <a:r>
              <a:rPr lang="en-US"/>
              <a:t>The video posed important questions for Black people:</a:t>
            </a:r>
          </a:p>
          <a:p>
            <a:pPr marL="463232" lvl="1" indent="-223520"/>
            <a:r>
              <a:rPr lang="en-US" sz="2400"/>
              <a:t>"How free are we?" </a:t>
            </a:r>
          </a:p>
          <a:p>
            <a:pPr marL="463232" lvl="1" indent="-223520"/>
            <a:r>
              <a:rPr lang="en-US" sz="2400"/>
              <a:t>"Are we free?" </a:t>
            </a:r>
          </a:p>
          <a:p>
            <a:pPr marL="223520" indent="-223520"/>
            <a:r>
              <a:rPr lang="en-US"/>
              <a:t>Do you think Black people are free?</a:t>
            </a:r>
            <a:endParaRPr lang="en-US" dirty="0"/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5BDFAF58-18B8-4D40-BCE5-A27FBF77AA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9183" y="3147949"/>
            <a:ext cx="4419600" cy="1628904"/>
          </a:xfrm>
          <a:noFill/>
        </p:spPr>
      </p:pic>
    </p:spTree>
    <p:extLst>
      <p:ext uri="{BB962C8B-B14F-4D97-AF65-F5344CB8AC3E}">
        <p14:creationId xmlns:p14="http://schemas.microsoft.com/office/powerpoint/2010/main" val="23720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23DB-D0D9-4592-9CA2-D77F2BE2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Juneteenth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CD5A6-07E3-41A5-9E7F-9073636BF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10134599" cy="41148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dirty="0"/>
              <a:t>In the United States, we celebrate 4th of July as our Independence Day. </a:t>
            </a:r>
          </a:p>
          <a:p>
            <a:pPr marL="223520" indent="-223520"/>
            <a:endParaRPr lang="en-US" dirty="0"/>
          </a:p>
          <a:p>
            <a:pPr marL="223520" indent="-223520"/>
            <a:r>
              <a:rPr lang="en-US" dirty="0"/>
              <a:t>As we all know, not </a:t>
            </a:r>
            <a:r>
              <a:rPr lang="en-US" b="1" dirty="0"/>
              <a:t>all</a:t>
            </a:r>
            <a:r>
              <a:rPr lang="en-US" dirty="0"/>
              <a:t> were free or independent. </a:t>
            </a:r>
          </a:p>
          <a:p>
            <a:pPr marL="223520" indent="-223520"/>
            <a:endParaRPr lang="en-US" dirty="0"/>
          </a:p>
          <a:p>
            <a:pPr marL="223520" indent="-223520"/>
            <a:r>
              <a:rPr lang="en-US" dirty="0"/>
              <a:t>Juneteenth is a day of freedom for all Black people in the United States and has been overlooked in US History. Yet, this is a day of celebration for our entire nation and is just as important as Independence Day.</a:t>
            </a:r>
          </a:p>
        </p:txBody>
      </p:sp>
    </p:spTree>
    <p:extLst>
      <p:ext uri="{BB962C8B-B14F-4D97-AF65-F5344CB8AC3E}">
        <p14:creationId xmlns:p14="http://schemas.microsoft.com/office/powerpoint/2010/main" val="4008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6BA6914-AEA7-4BD5-BBC1-5BE1B5316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612" y="1981200"/>
            <a:ext cx="4419599" cy="162890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E755FD-7C5C-488C-BAA5-55A5D99D9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1012" y="1655652"/>
            <a:ext cx="5111507" cy="41148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23520" indent="-223520"/>
            <a:r>
              <a:rPr lang="en-US" sz="3600" dirty="0"/>
              <a:t>In 2021, President Biden declared Juneteenth a Federal holiday. </a:t>
            </a:r>
          </a:p>
          <a:p>
            <a:pPr marL="223520" indent="-223520"/>
            <a:endParaRPr lang="en-US" sz="3600" dirty="0"/>
          </a:p>
          <a:p>
            <a:pPr marL="223520" indent="-223520"/>
            <a:r>
              <a:rPr lang="en-US" sz="3600" dirty="0"/>
              <a:t>This is the first new Federal holiday since Martin Luther King Day in 1983. </a:t>
            </a:r>
          </a:p>
          <a:p>
            <a:pPr marL="223520" indent="-223520"/>
            <a:endParaRPr lang="en-US" sz="3600" dirty="0"/>
          </a:p>
          <a:p>
            <a:pPr marL="223520" indent="-223520"/>
            <a:r>
              <a:rPr lang="en-US" sz="3600" dirty="0"/>
              <a:t>What does Juneteenth mean to America? </a:t>
            </a:r>
          </a:p>
        </p:txBody>
      </p:sp>
    </p:spTree>
    <p:extLst>
      <p:ext uri="{BB962C8B-B14F-4D97-AF65-F5344CB8AC3E}">
        <p14:creationId xmlns:p14="http://schemas.microsoft.com/office/powerpoint/2010/main" val="37031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43C20BF-B394-4166-B378-B554CC19BD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5484813" y="685800"/>
            <a:ext cx="5334000" cy="5334000"/>
          </a:xfr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23535125-8003-472C-99F1-8E6076AE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19" y="1297850"/>
            <a:ext cx="3596607" cy="4259672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Should Juneteenth be a part of the US History curriculum?</a:t>
            </a:r>
          </a:p>
        </p:txBody>
      </p:sp>
    </p:spTree>
    <p:extLst>
      <p:ext uri="{BB962C8B-B14F-4D97-AF65-F5344CB8AC3E}">
        <p14:creationId xmlns:p14="http://schemas.microsoft.com/office/powerpoint/2010/main" val="26919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239EF0-8AD8-4C3C-BD14-8847A25BB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668067-CB80-4188-B864-01DA75971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BEC59A6-1746-4CC3-B4CA-43EF77330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311</Words>
  <Application>Microsoft Office PowerPoint</Application>
  <PresentationFormat>Custom</PresentationFormat>
  <Paragraphs>43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Digital Blue Tunnel 16x9</vt:lpstr>
      <vt:lpstr>Juneteenth</vt:lpstr>
      <vt:lpstr>Would You Rather...</vt:lpstr>
      <vt:lpstr>Objectives</vt:lpstr>
      <vt:lpstr>What is Juneteenth?</vt:lpstr>
      <vt:lpstr>Why All Americans Should Honor Juneteenth</vt:lpstr>
      <vt:lpstr>PowerPoint Presentation</vt:lpstr>
      <vt:lpstr>The Importance of Juneteenth</vt:lpstr>
      <vt:lpstr>PowerPoint Presentation</vt:lpstr>
      <vt:lpstr> Should Juneteenth be a part of the US History curriculum?</vt:lpstr>
      <vt:lpstr>Human Relations, Diversity &amp; Equity </vt:lpstr>
      <vt:lpstr>Teacher Feedback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TG</dc:creator>
  <cp:lastModifiedBy>Gomez, Julie</cp:lastModifiedBy>
  <cp:revision>274</cp:revision>
  <dcterms:created xsi:type="dcterms:W3CDTF">2020-09-22T14:58:43Z</dcterms:created>
  <dcterms:modified xsi:type="dcterms:W3CDTF">2022-07-28T16:37:48Z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